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57" r:id="rId6"/>
    <p:sldId id="271" r:id="rId7"/>
    <p:sldId id="272" r:id="rId8"/>
    <p:sldId id="273" r:id="rId9"/>
    <p:sldId id="263" r:id="rId10"/>
    <p:sldId id="274" r:id="rId11"/>
    <p:sldId id="275" r:id="rId12"/>
    <p:sldId id="269" r:id="rId13"/>
    <p:sldId id="277" r:id="rId14"/>
    <p:sldId id="270" r:id="rId15"/>
    <p:sldId id="265" r:id="rId16"/>
  </p:sldIdLst>
  <p:sldSz cx="18288000" cy="10287000"/>
  <p:notesSz cx="6858000" cy="9144000"/>
  <p:embeddedFontLst>
    <p:embeddedFont>
      <p:font typeface="KaiTi" panose="02010609060101010101" pitchFamily="49" charset="-122"/>
      <p:regular r:id="rId17"/>
    </p:embeddedFont>
    <p:embeddedFont>
      <p:font typeface="新細明體" panose="02020500000000000000" pitchFamily="18" charset="-12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6" autoAdjust="0"/>
  </p:normalViewPr>
  <p:slideViewPr>
    <p:cSldViewPr>
      <p:cViewPr varScale="1">
        <p:scale>
          <a:sx n="60" d="100"/>
          <a:sy n="60" d="100"/>
        </p:scale>
        <p:origin x="200" y="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h.wikipedia.org/wiki/%E5%B0%BC%E5%A7%86%E6%B8%B8%E6%88%8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7505972" y="738302"/>
            <a:ext cx="3276055" cy="415038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13B998E-9346-5E42-B791-9BAA028B0574}"/>
              </a:ext>
            </a:extLst>
          </p:cNvPr>
          <p:cNvSpPr txBox="1"/>
          <p:nvPr/>
        </p:nvSpPr>
        <p:spPr>
          <a:xfrm>
            <a:off x="9753600" y="878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E1682C5C-0E40-9A47-8366-F816CA1B8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017" y="4852251"/>
            <a:ext cx="94179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72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  <a:cs typeface="AL BAYAN PLAIN" pitchFamily="2" charset="-78"/>
              </a:rPr>
              <a:t>「拈」遊戲之程式設計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49F88CF7-69F5-314E-9496-CE58861B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863" y="6451077"/>
            <a:ext cx="63818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TW" sz="24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旁聽生</a:t>
            </a:r>
            <a:r>
              <a:rPr kumimoji="0" lang="zh-TW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TW" altLang="zh-CN" sz="24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10711042</a:t>
            </a:r>
            <a:r>
              <a:rPr kumimoji="0" lang="zh-TW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zh-TW" sz="240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臺灣藝術大學 范芷瑄 撰寫</a:t>
            </a:r>
            <a:endParaRPr kumimoji="0" lang="zh-CN" altLang="zh-TW" sz="240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81450" y="1702636"/>
            <a:ext cx="6925099" cy="688172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E03B77F-76A9-DD41-BF0D-D37287E08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403" y="0"/>
            <a:ext cx="892319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81450" y="1702636"/>
            <a:ext cx="6925099" cy="688172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E7455A9-0375-7E4C-B201-5A2F58CA9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0"/>
            <a:ext cx="969427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74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86082">
            <a:off x="10017687" y="2261367"/>
            <a:ext cx="7148627" cy="8215330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B4608FF3-5F76-D349-84AB-CDC7E853F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119577"/>
            <a:ext cx="75713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 BAYAN PLAIN" pitchFamily="2" charset="-78"/>
              </a:rPr>
              <a:t>程式測試執行結果</a:t>
            </a:r>
            <a:endParaRPr kumimoji="0" lang="zh-TW" altLang="zh-TW" sz="72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Songti SC" panose="02010600040101010101" pitchFamily="2" charset="-122"/>
              <a:ea typeface="Songti SC" panose="02010600040101010101" pitchFamily="2" charset="-122"/>
              <a:cs typeface="AL BAYAN PLAIN" pitchFamily="2" charset="-7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81450" y="1702636"/>
            <a:ext cx="6925099" cy="68817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BD807D0-0463-3740-952A-2961C96F007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54" b="2954"/>
          <a:stretch/>
        </p:blipFill>
        <p:spPr bwMode="auto">
          <a:xfrm>
            <a:off x="1371600" y="2781300"/>
            <a:ext cx="4953000" cy="6019800"/>
          </a:xfrm>
          <a:prstGeom prst="rect">
            <a:avLst/>
          </a:prstGeom>
          <a:ln>
            <a:solidFill>
              <a:schemeClr val="dk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B79145C-81BC-B548-816A-D577204D714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54" b="2954"/>
          <a:stretch/>
        </p:blipFill>
        <p:spPr bwMode="auto">
          <a:xfrm>
            <a:off x="6981986" y="2798136"/>
            <a:ext cx="4953000" cy="6019799"/>
          </a:xfrm>
          <a:prstGeom prst="rect">
            <a:avLst/>
          </a:prstGeom>
          <a:ln>
            <a:solidFill>
              <a:schemeClr val="dk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53052B-255D-0F4B-9C97-65372AED45B6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40" b="48635"/>
          <a:stretch/>
        </p:blipFill>
        <p:spPr bwMode="auto">
          <a:xfrm>
            <a:off x="12592372" y="5123120"/>
            <a:ext cx="4953000" cy="298355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DB2AB50-4032-B446-9230-F3EF60B4C118}"/>
              </a:ext>
            </a:extLst>
          </p:cNvPr>
          <p:cNvSpPr/>
          <p:nvPr/>
        </p:nvSpPr>
        <p:spPr>
          <a:xfrm>
            <a:off x="2935029" y="194958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玩家先手</a:t>
            </a: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C51E9B-4DBA-1F4D-B7C1-6D6A57321C4A}"/>
              </a:ext>
            </a:extLst>
          </p:cNvPr>
          <p:cNvSpPr/>
          <p:nvPr/>
        </p:nvSpPr>
        <p:spPr>
          <a:xfrm>
            <a:off x="8545415" y="194958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玩家後手</a:t>
            </a:r>
            <a:endParaRPr lang="zh-TW" altLang="en-US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6359D9-DE82-FF4B-BAC4-FE256D666FBB}"/>
              </a:ext>
            </a:extLst>
          </p:cNvPr>
          <p:cNvSpPr/>
          <p:nvPr/>
        </p:nvSpPr>
        <p:spPr>
          <a:xfrm>
            <a:off x="14187699" y="435303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不合規定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9787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16008">
            <a:off x="2905093" y="1290132"/>
            <a:ext cx="5636419" cy="8229600"/>
          </a:xfrm>
          <a:prstGeom prst="rect">
            <a:avLst/>
          </a:prstGeom>
        </p:spPr>
      </p:pic>
      <p:sp>
        <p:nvSpPr>
          <p:cNvPr id="16" name="Rectangle 7">
            <a:extLst>
              <a:ext uri="{FF2B5EF4-FFF2-40B4-BE49-F238E27FC236}">
                <a16:creationId xmlns:a16="http://schemas.microsoft.com/office/drawing/2014/main" id="{56361A16-29E1-4542-A663-DB8BD68A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2781300"/>
            <a:ext cx="387798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 BAYAN PLAIN" pitchFamily="2" charset="-78"/>
              </a:rPr>
              <a:t>參考文獻</a:t>
            </a:r>
            <a:endParaRPr kumimoji="0" lang="zh-TW" altLang="zh-TW" sz="72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Songti SC" panose="02010600040101010101" pitchFamily="2" charset="-122"/>
              <a:ea typeface="Songti SC" panose="02010600040101010101" pitchFamily="2" charset="-122"/>
              <a:cs typeface="AL BAYAN PLAIN" pitchFamily="2" charset="-7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8E43AB-896C-2748-BE00-86626D03DE5A}"/>
              </a:ext>
            </a:extLst>
          </p:cNvPr>
          <p:cNvSpPr/>
          <p:nvPr/>
        </p:nvSpPr>
        <p:spPr>
          <a:xfrm>
            <a:off x="8534400" y="4305300"/>
            <a:ext cx="8610600" cy="445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50000"/>
              </a:lnSpc>
            </a:pP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尼姆遊戲 維基百科</a:t>
            </a:r>
          </a:p>
          <a:p>
            <a:pPr marL="228600">
              <a:lnSpc>
                <a:spcPct val="150000"/>
              </a:lnSpc>
            </a:pPr>
            <a:r>
              <a:rPr lang="en-US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https://zh.wikipedia.org/wiki/%E5%B0%BC%E5%A7%86%E6%B8%B8%E6%88%8F</a:t>
            </a:r>
            <a:endParaRPr lang="zh-TW" altLang="zh-TW" sz="24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28600">
              <a:lnSpc>
                <a:spcPct val="150000"/>
              </a:lnSpc>
            </a:pP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本報告完成時最後瀏覽日期：</a:t>
            </a:r>
            <a:r>
              <a:rPr lang="en-US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2021/4/7</a:t>
            </a:r>
            <a:endParaRPr lang="zh-TW" altLang="zh-TW" sz="24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228600">
              <a:lnSpc>
                <a:spcPct val="150000"/>
              </a:lnSpc>
            </a:pP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張鎮華（</a:t>
            </a:r>
            <a:r>
              <a:rPr lang="en-US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1978</a:t>
            </a: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）〈拈及其各種變形遊戲〉。數學傳播，第三卷第二期，頁</a:t>
            </a:r>
            <a:r>
              <a:rPr lang="en-US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6-15</a:t>
            </a: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</a:p>
          <a:p>
            <a:pPr marL="228600">
              <a:lnSpc>
                <a:spcPct val="150000"/>
              </a:lnSpc>
            </a:pP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鄭士康（</a:t>
            </a:r>
            <a:r>
              <a:rPr lang="en-US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2013</a:t>
            </a: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）《以</a:t>
            </a:r>
            <a:r>
              <a:rPr lang="en-US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C#</a:t>
            </a: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學程式設計基本：使用</a:t>
            </a:r>
            <a:r>
              <a:rPr lang="en-US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Visual Studio 2012 Express for Windows Desktop</a:t>
            </a: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》。台北，未出版</a:t>
            </a:r>
            <a:r>
              <a:rPr lang="zh-TW" altLang="en-US" sz="2400" dirty="0">
                <a:solidFill>
                  <a:srgbClr val="000000"/>
                </a:solidFill>
                <a:latin typeface="新細明體" panose="02020500000000000000" pitchFamily="18" charset="-120"/>
                <a:ea typeface="KaiTi" panose="02010609060101010101" pitchFamily="49" charset="-122"/>
              </a:rPr>
              <a:t>。</a:t>
            </a:r>
            <a:endParaRPr lang="zh-TW" altLang="zh-TW" dirty="0">
              <a:latin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578472">
            <a:off x="2873092" y="1033804"/>
            <a:ext cx="6196611" cy="641707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9DDDFDC4-FDDB-EA44-992A-2583125E4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457700"/>
            <a:ext cx="4224233" cy="274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di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TW" altLang="en-US" sz="60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  <a:cs typeface="AL BAYAN PLAIN" pitchFamily="2" charset="-78"/>
              </a:rPr>
              <a:t>報告結束</a:t>
            </a:r>
            <a:endParaRPr kumimoji="0" lang="en-US" altLang="zh-TW" sz="6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Songti SC" panose="02010600040101010101" pitchFamily="2" charset="-122"/>
              <a:ea typeface="Songti SC" panose="02010600040101010101" pitchFamily="2" charset="-122"/>
              <a:cs typeface="AL BAYAN PLAIN" pitchFamily="2" charset="-78"/>
            </a:endParaRPr>
          </a:p>
          <a:p>
            <a:pPr algn="di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 BAYAN PLAIN" pitchFamily="2" charset="-78"/>
              </a:rPr>
              <a:t>     謝謝聆聽</a:t>
            </a:r>
            <a:endParaRPr kumimoji="0" lang="zh-TW" altLang="zh-TW" sz="60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Songti SC" panose="02010600040101010101" pitchFamily="2" charset="-122"/>
              <a:ea typeface="Songti SC" panose="02010600040101010101" pitchFamily="2" charset="-122"/>
              <a:cs typeface="AL BAYAN PLAIN" pitchFamily="2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E228033-95F3-C844-903C-1375687EBBBE}"/>
              </a:ext>
            </a:extLst>
          </p:cNvPr>
          <p:cNvSpPr/>
          <p:nvPr/>
        </p:nvSpPr>
        <p:spPr>
          <a:xfrm>
            <a:off x="7182294" y="3619500"/>
            <a:ext cx="9628536" cy="5021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304800">
              <a:lnSpc>
                <a:spcPct val="150000"/>
              </a:lnSpc>
            </a:pP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「拈」，又稱尼姆遊戲（</a:t>
            </a:r>
            <a:r>
              <a:rPr lang="en-US" altLang="zh-TW" sz="2400" dirty="0" err="1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Nim</a:t>
            </a: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）</a:t>
            </a:r>
            <a:endParaRPr lang="en-US" altLang="zh-TW" sz="24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新細明體" panose="02020500000000000000" pitchFamily="18" charset="-120"/>
            </a:endParaRPr>
          </a:p>
          <a:p>
            <a:pPr marL="304800" indent="304800">
              <a:lnSpc>
                <a:spcPct val="150000"/>
              </a:lnSpc>
            </a:pP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源自於中國</a:t>
            </a:r>
            <a:r>
              <a:rPr lang="zh-TW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，</a:t>
            </a: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自今已有許多不同的版本，較著名的玩法是將</a:t>
            </a:r>
            <a:r>
              <a:rPr lang="en-US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12</a:t>
            </a: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枚的銅板分成三堆，分別為「三、四、五」，由兩人輪流取銅板，在某一列取一枚或一枚以上的銅板，但不能同時在兩列取銅板，最後將</a:t>
            </a: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銅板</a:t>
            </a: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拿光的人就贏了</a:t>
            </a:r>
            <a:r>
              <a:rPr lang="zh-TW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。</a:t>
            </a:r>
            <a:endParaRPr lang="en-US" altLang="zh-TW" sz="24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新細明體" panose="02020500000000000000" pitchFamily="18" charset="-120"/>
            </a:endParaRPr>
          </a:p>
          <a:p>
            <a:pPr marL="304800" indent="304800">
              <a:lnSpc>
                <a:spcPct val="150000"/>
              </a:lnSpc>
            </a:pP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我便以這個銅板遊戲作為發想，設計一個玩家與電腦對弈的簡易版本</a:t>
            </a:r>
            <a:r>
              <a:rPr lang="zh-TW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。 </a:t>
            </a:r>
            <a:r>
              <a:rPr lang="zh-TW" altLang="zh-TW" sz="24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遊戲一開始設定有</a:t>
            </a:r>
            <a:r>
              <a:rPr lang="en-US" altLang="zh-TW" sz="24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30</a:t>
            </a:r>
            <a:r>
              <a:rPr lang="zh-TW" altLang="zh-TW" sz="24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顆石頭，玩家可以選擇先手或後手，依序輪流取石頭，一次可以選擇拿走</a:t>
            </a:r>
            <a:r>
              <a:rPr lang="en-US" altLang="zh-TW" sz="24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1</a:t>
            </a:r>
            <a:r>
              <a:rPr lang="zh-TW" altLang="zh-TW" sz="24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到</a:t>
            </a:r>
            <a:r>
              <a:rPr lang="en-US" altLang="zh-TW" sz="24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3</a:t>
            </a:r>
            <a:r>
              <a:rPr lang="zh-TW" altLang="zh-TW" sz="24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顆，而電腦隨機拿取</a:t>
            </a:r>
            <a:r>
              <a:rPr lang="en-US" altLang="zh-TW" sz="24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1</a:t>
            </a:r>
            <a:r>
              <a:rPr lang="zh-TW" altLang="zh-TW" sz="24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到</a:t>
            </a:r>
            <a:r>
              <a:rPr lang="en-US" altLang="zh-TW" sz="24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3</a:t>
            </a:r>
            <a:r>
              <a:rPr lang="zh-TW" altLang="zh-TW" sz="24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新細明體" panose="02020500000000000000" pitchFamily="18" charset="-120"/>
              </a:rPr>
              <a:t>顆，拿取最後一塊石頭的人就是獲勝者</a:t>
            </a:r>
            <a:r>
              <a:rPr lang="zh-TW" altLang="en-US" sz="2400" kern="0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新細明體" panose="02020500000000000000" pitchFamily="18" charset="-120"/>
              </a:rPr>
              <a:t>。</a:t>
            </a:r>
            <a:r>
              <a:rPr lang="zh-TW" altLang="zh-TW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endParaRPr lang="zh-TW" altLang="en-US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06B33DBE-ECD5-6840-8092-6A1649D87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075645"/>
            <a:ext cx="387798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 BAYAN PLAIN" pitchFamily="2" charset="-78"/>
              </a:rPr>
              <a:t>遊戲規則</a:t>
            </a:r>
            <a:endParaRPr kumimoji="0" lang="zh-TW" altLang="zh-TW" sz="72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Songti SC" panose="02010600040101010101" pitchFamily="2" charset="-122"/>
              <a:ea typeface="Songti SC" panose="02010600040101010101" pitchFamily="2" charset="-122"/>
              <a:cs typeface="AL BAYAN PLAIN" pitchFamily="2" charset="-78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055EE24-7B94-924D-8D84-833900A47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681318">
            <a:off x="1228676" y="968931"/>
            <a:ext cx="5510551" cy="6332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54363" y="1028700"/>
            <a:ext cx="5799904" cy="8183075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9C8049CD-8FE4-D149-A11A-0506842CD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264" y="2628900"/>
            <a:ext cx="2031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en-US" sz="72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  <a:cs typeface="AL BAYAN PLAIN" pitchFamily="2" charset="-78"/>
              </a:rPr>
              <a:t>動機</a:t>
            </a:r>
            <a:endParaRPr kumimoji="0" lang="zh-TW" altLang="zh-TW" sz="72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Songti SC" panose="02010600040101010101" pitchFamily="2" charset="-122"/>
              <a:ea typeface="Songti SC" panose="02010600040101010101" pitchFamily="2" charset="-122"/>
              <a:cs typeface="AL BAYAN PLAIN" pitchFamily="2" charset="-7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E18D94-96FF-E047-9EEF-8154523EA8B4}"/>
              </a:ext>
            </a:extLst>
          </p:cNvPr>
          <p:cNvSpPr/>
          <p:nvPr/>
        </p:nvSpPr>
        <p:spPr>
          <a:xfrm>
            <a:off x="1825253" y="4381500"/>
            <a:ext cx="7567348" cy="277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304800">
              <a:lnSpc>
                <a:spcPct val="150000"/>
              </a:lnSpc>
            </a:pP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拈是一個經典的數學問題，玩法也千變萬化，但大多數人都將這個古老又富饒趣味的課題視為一個數學理論，埋首研究這遊戲之中的獲勝規律，我認為可以將「拈」這個遊戲與</a:t>
            </a:r>
            <a:r>
              <a:rPr lang="en-US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C#</a:t>
            </a:r>
            <a:r>
              <a:rPr lang="zh-TW" altLang="zh-TW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中的迴圈與亂數概念作結合，透過程式的撰寫將其呈現。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02433">
            <a:off x="951580" y="-472043"/>
            <a:ext cx="6196611" cy="641707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8396C816-4822-0244-8D96-81BA668DA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315" y="5600701"/>
            <a:ext cx="48013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 BAYAN PLAIN" pitchFamily="2" charset="-78"/>
              </a:rPr>
              <a:t>程式流程圖</a:t>
            </a:r>
            <a:endParaRPr kumimoji="0" lang="zh-TW" altLang="zh-TW" sz="72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Songti SC" panose="02010600040101010101" pitchFamily="2" charset="-122"/>
              <a:ea typeface="Songti SC" panose="02010600040101010101" pitchFamily="2" charset="-122"/>
              <a:cs typeface="AL BAYAN PLAIN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81450" y="1702636"/>
            <a:ext cx="6925099" cy="688172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9EE0DD4-A9BF-0B46-AAFB-6A62E92BB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69" y="0"/>
            <a:ext cx="901426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81450" y="1702636"/>
            <a:ext cx="6925099" cy="688172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5974CC8-2948-AA47-BDD2-29BC51686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67" y="0"/>
            <a:ext cx="1042446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2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81450" y="1702636"/>
            <a:ext cx="6925099" cy="68817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F660FA-8F04-1949-8037-F87F61B6E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05" y="0"/>
            <a:ext cx="883539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5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81450" y="1702636"/>
            <a:ext cx="6925099" cy="68817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87FFECA-64D7-DB43-8B71-87A55405D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40" y="0"/>
            <a:ext cx="850392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2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86345">
            <a:off x="1676400" y="4446359"/>
            <a:ext cx="5084436" cy="6195321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AAA46CEF-841E-E344-978A-3E1A9525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6672" y="4305300"/>
            <a:ext cx="295465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AL BAYAN PLAIN" pitchFamily="2" charset="-78"/>
              </a:rPr>
              <a:t>程式碼</a:t>
            </a:r>
            <a:endParaRPr kumimoji="0" lang="zh-TW" altLang="zh-TW" sz="72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Songti SC" panose="02010600040101010101" pitchFamily="2" charset="-122"/>
              <a:ea typeface="Songti SC" panose="02010600040101010101" pitchFamily="2" charset="-122"/>
              <a:cs typeface="AL BAYAN PLAIN" pitchFamily="2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379</Words>
  <Application>Microsoft Macintosh PowerPoint</Application>
  <PresentationFormat>自訂</PresentationFormat>
  <Paragraphs>22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Songti SC</vt:lpstr>
      <vt:lpstr>KaiTi</vt:lpstr>
      <vt:lpstr>Calibri</vt:lpstr>
      <vt:lpstr>Arial</vt:lpstr>
      <vt:lpstr>新細明體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芷瑄 范</cp:lastModifiedBy>
  <cp:revision>8</cp:revision>
  <dcterms:created xsi:type="dcterms:W3CDTF">2006-08-16T00:00:00Z</dcterms:created>
  <dcterms:modified xsi:type="dcterms:W3CDTF">2021-04-08T15:07:13Z</dcterms:modified>
  <dc:identifier>DAEbFuSuWN0</dc:identifier>
</cp:coreProperties>
</file>